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0"/>
  </p:notesMasterIdLst>
  <p:sldIdLst>
    <p:sldId id="256" r:id="rId2"/>
    <p:sldId id="257" r:id="rId3"/>
    <p:sldId id="260" r:id="rId4"/>
    <p:sldId id="261" r:id="rId5"/>
    <p:sldId id="285" r:id="rId6"/>
    <p:sldId id="263" r:id="rId7"/>
    <p:sldId id="284" r:id="rId8"/>
    <p:sldId id="278" r:id="rId9"/>
    <p:sldId id="279" r:id="rId10"/>
    <p:sldId id="258" r:id="rId11"/>
    <p:sldId id="265" r:id="rId12"/>
    <p:sldId id="276" r:id="rId13"/>
    <p:sldId id="267" r:id="rId14"/>
    <p:sldId id="282" r:id="rId15"/>
    <p:sldId id="277" r:id="rId16"/>
    <p:sldId id="270" r:id="rId17"/>
    <p:sldId id="272" r:id="rId18"/>
    <p:sldId id="28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2E08"/>
    <a:srgbClr val="BA2406"/>
    <a:srgbClr val="F16813"/>
    <a:srgbClr val="922E8D"/>
    <a:srgbClr val="EDED09"/>
    <a:srgbClr val="FB9BF6"/>
    <a:srgbClr val="18CAF4"/>
    <a:srgbClr val="E1F70D"/>
    <a:srgbClr val="DA2A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08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9F822-7830-41F3-988C-098C3705BF34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F6FA9-C32F-41D0-B8D2-32CC71A5E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93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A16F2-49DF-4F15-9843-F68906E8294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515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29FC-FA94-4AF9-B084-E42D751DB90F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4856-A259-4932-AD62-C85DCC93542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550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29FC-FA94-4AF9-B084-E42D751DB90F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4856-A259-4932-AD62-C85DCC93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24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29FC-FA94-4AF9-B084-E42D751DB90F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4856-A259-4932-AD62-C85DCC93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72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29FC-FA94-4AF9-B084-E42D751DB90F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4856-A259-4932-AD62-C85DCC93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77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29FC-FA94-4AF9-B084-E42D751DB90F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4856-A259-4932-AD62-C85DCC93542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129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29FC-FA94-4AF9-B084-E42D751DB90F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4856-A259-4932-AD62-C85DCC93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33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29FC-FA94-4AF9-B084-E42D751DB90F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4856-A259-4932-AD62-C85DCC93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61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29FC-FA94-4AF9-B084-E42D751DB90F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4856-A259-4932-AD62-C85DCC93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10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29FC-FA94-4AF9-B084-E42D751DB90F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4856-A259-4932-AD62-C85DCC93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422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B5D29FC-FA94-4AF9-B084-E42D751DB90F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3F4856-A259-4932-AD62-C85DCC93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24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29FC-FA94-4AF9-B084-E42D751DB90F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4856-A259-4932-AD62-C85DCC93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22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B5D29FC-FA94-4AF9-B084-E42D751DB90F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43F4856-A259-4932-AD62-C85DCC93542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65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5048" y="329920"/>
            <a:ext cx="9015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Strategies to Help Your Child with Autism </a:t>
            </a:r>
          </a:p>
          <a:p>
            <a:r>
              <a:rPr lang="en-US" sz="4000" b="1" dirty="0"/>
              <a:t> </a:t>
            </a:r>
            <a:r>
              <a:rPr lang="en-US" sz="4000" b="1" dirty="0" smtClean="0"/>
              <a:t>                          at Home</a:t>
            </a:r>
            <a:endParaRPr lang="en-US" sz="4000" b="1" dirty="0"/>
          </a:p>
        </p:txBody>
      </p:sp>
      <p:pic>
        <p:nvPicPr>
          <p:cNvPr id="1026" name="Picture 2" descr="Why Children with Autism Need Routines at Home | Therapeutic Pathway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51" y="2219821"/>
            <a:ext cx="4626677" cy="308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pplied Behaviour Analysis: 59 Terms and phrases translated for easy  understan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290" y="1920858"/>
            <a:ext cx="4258007" cy="283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31793" y="5648906"/>
            <a:ext cx="5003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Presented By: Laura Villa</a:t>
            </a:r>
          </a:p>
        </p:txBody>
      </p:sp>
      <p:sp>
        <p:nvSpPr>
          <p:cNvPr id="6" name="Google Shape;63;p14"/>
          <p:cNvSpPr/>
          <p:nvPr/>
        </p:nvSpPr>
        <p:spPr>
          <a:xfrm rot="10800000" flipH="1">
            <a:off x="0" y="24341"/>
            <a:ext cx="837300" cy="2569800"/>
          </a:xfrm>
          <a:prstGeom prst="rtTriangle">
            <a:avLst/>
          </a:prstGeom>
          <a:solidFill>
            <a:srgbClr val="008753"/>
          </a:solidFill>
          <a:ln w="9525" cap="flat" cmpd="sng">
            <a:solidFill>
              <a:srgbClr val="0087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" name="Google Shape;70;p15"/>
          <p:cNvSpPr/>
          <p:nvPr/>
        </p:nvSpPr>
        <p:spPr>
          <a:xfrm>
            <a:off x="-2" y="6435457"/>
            <a:ext cx="12177550" cy="432900"/>
          </a:xfrm>
          <a:prstGeom prst="rect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60;p14"/>
          <p:cNvSpPr/>
          <p:nvPr/>
        </p:nvSpPr>
        <p:spPr>
          <a:xfrm rot="-5400000">
            <a:off x="8864506" y="3534478"/>
            <a:ext cx="2956200" cy="3794400"/>
          </a:xfrm>
          <a:prstGeom prst="rtTriangle">
            <a:avLst/>
          </a:prstGeom>
          <a:solidFill>
            <a:srgbClr val="FFCE2E"/>
          </a:solidFill>
          <a:ln w="9525" cap="flat" cmpd="sng">
            <a:solidFill>
              <a:srgbClr val="FFCE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" name="Google Shape;65;p14"/>
          <p:cNvSpPr/>
          <p:nvPr/>
        </p:nvSpPr>
        <p:spPr>
          <a:xfrm rot="10800000">
            <a:off x="9090406" y="-7866"/>
            <a:ext cx="3149400" cy="5094900"/>
          </a:xfrm>
          <a:prstGeom prst="rtTriangle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3" name="Picture 2" descr="https://lh6.googleusercontent.com/FKf5k-RYEiaOmUN5KUDgn9eRUTQ9-vuyO1VvceHrYKVk6WLwA230KjmHlQ3bG7HYOrlLnZI9x5cdhxOygtnr2eWf_9wIhb4cWlgdQffIVLwN5K-cv9O-_pxLaZcSMjXew1dUnQeemYxPh49OiWg1BsAM=s20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126"/>
            <a:ext cx="3116669" cy="57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300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40CCBA-224A-7C4C-B585-F4CF52E1FF3B}"/>
              </a:ext>
            </a:extLst>
          </p:cNvPr>
          <p:cNvSpPr/>
          <p:nvPr/>
        </p:nvSpPr>
        <p:spPr>
          <a:xfrm>
            <a:off x="642235" y="807878"/>
            <a:ext cx="974046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 consistent: </a:t>
            </a:r>
            <a:r>
              <a:rPr lang="en-US" sz="24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Creating 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consistency in your child’s environment </a:t>
            </a:r>
            <a:endParaRPr lang="en-US" sz="2400" b="0" i="0" u="none" strike="noStrike" dirty="0" smtClean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best way </a:t>
            </a:r>
            <a:r>
              <a:rPr lang="en-US" sz="24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reinforce learning.</a:t>
            </a:r>
          </a:p>
          <a:p>
            <a:endParaRPr lang="en-US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Setup organized, uncluttered, </a:t>
            </a:r>
          </a:p>
          <a:p>
            <a:r>
              <a:rPr lang="en-US" sz="2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cozy, inviting spaces</a:t>
            </a:r>
          </a:p>
          <a:p>
            <a:endParaRPr lang="en-US" sz="24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ctivities should take place </a:t>
            </a:r>
          </a:p>
          <a:p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appropriate predictable spaces. </a:t>
            </a:r>
          </a:p>
          <a:p>
            <a:r>
              <a:rPr lang="en-US" b="0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(meals in the dinning room, reading-writing in a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b="0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small table, TV in the living room, etc.)</a:t>
            </a:r>
          </a:p>
          <a:p>
            <a:endParaRPr lang="en-US" b="0" i="0" u="none" strike="noStrike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en-US" sz="2400" b="0" i="0" u="none" strike="noStrike" dirty="0" smtClean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40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Stick </a:t>
            </a:r>
            <a:r>
              <a:rPr lang="en-US" sz="240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a schedule.</a:t>
            </a:r>
            <a:r>
              <a:rPr lang="en-US" sz="24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Try 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keep disruptions to </a:t>
            </a:r>
            <a:r>
              <a:rPr lang="en-US" sz="24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routine to </a:t>
            </a:r>
            <a:r>
              <a:rPr lang="en-US" sz="24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minimum. </a:t>
            </a:r>
            <a:r>
              <a:rPr lang="en-US" sz="24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there is an unavoidable schedule change, </a:t>
            </a:r>
            <a:r>
              <a:rPr lang="en-US" sz="24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prepare</a:t>
            </a:r>
          </a:p>
          <a:p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your child for it in advance.</a:t>
            </a:r>
          </a:p>
        </p:txBody>
      </p:sp>
      <p:sp>
        <p:nvSpPr>
          <p:cNvPr id="2" name="Rectangle 1"/>
          <p:cNvSpPr/>
          <p:nvPr/>
        </p:nvSpPr>
        <p:spPr>
          <a:xfrm>
            <a:off x="1980642" y="161547"/>
            <a:ext cx="60271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Other Things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 Can Do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992" y="1538243"/>
            <a:ext cx="3325470" cy="3325470"/>
          </a:xfrm>
          <a:prstGeom prst="rect">
            <a:avLst/>
          </a:prstGeom>
        </p:spPr>
      </p:pic>
      <p:sp>
        <p:nvSpPr>
          <p:cNvPr id="5" name="Google Shape;70;p15"/>
          <p:cNvSpPr/>
          <p:nvPr/>
        </p:nvSpPr>
        <p:spPr>
          <a:xfrm>
            <a:off x="14450" y="6444575"/>
            <a:ext cx="12177550" cy="432900"/>
          </a:xfrm>
          <a:prstGeom prst="rect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60;p14"/>
          <p:cNvSpPr/>
          <p:nvPr/>
        </p:nvSpPr>
        <p:spPr>
          <a:xfrm rot="-5400000">
            <a:off x="8864506" y="3534478"/>
            <a:ext cx="2956200" cy="3794400"/>
          </a:xfrm>
          <a:prstGeom prst="rtTriangle">
            <a:avLst/>
          </a:prstGeom>
          <a:solidFill>
            <a:srgbClr val="FFCE2E"/>
          </a:solidFill>
          <a:ln w="9525" cap="flat" cmpd="sng">
            <a:solidFill>
              <a:srgbClr val="FFCE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" name="Google Shape;63;p14"/>
          <p:cNvSpPr/>
          <p:nvPr/>
        </p:nvSpPr>
        <p:spPr>
          <a:xfrm rot="10800000" flipH="1">
            <a:off x="0" y="-7866"/>
            <a:ext cx="837300" cy="2569800"/>
          </a:xfrm>
          <a:prstGeom prst="rtTriangle">
            <a:avLst/>
          </a:prstGeom>
          <a:solidFill>
            <a:srgbClr val="008753"/>
          </a:solidFill>
          <a:ln w="9525" cap="flat" cmpd="sng">
            <a:solidFill>
              <a:srgbClr val="0087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" name="Google Shape;65;p14"/>
          <p:cNvSpPr/>
          <p:nvPr/>
        </p:nvSpPr>
        <p:spPr>
          <a:xfrm rot="10800000">
            <a:off x="9090406" y="-7866"/>
            <a:ext cx="3149400" cy="5094900"/>
          </a:xfrm>
          <a:prstGeom prst="rtTriangle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5644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DDE52A-E4BB-774B-A384-DF1B76039256}"/>
              </a:ext>
            </a:extLst>
          </p:cNvPr>
          <p:cNvSpPr/>
          <p:nvPr/>
        </p:nvSpPr>
        <p:spPr>
          <a:xfrm>
            <a:off x="1118966" y="291819"/>
            <a:ext cx="771510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Reward good </a:t>
            </a:r>
            <a:r>
              <a:rPr lang="en-US" sz="2800" b="1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</a:p>
          <a:p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400" b="0" i="0" u="none" strike="noStrike" dirty="0" smtClean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4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Positive reinforcement</a:t>
            </a:r>
          </a:p>
          <a:p>
            <a:endParaRPr lang="en-US" sz="2400" b="0" i="0" u="none" strike="noStrike" dirty="0" smtClean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4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Praise 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them when they act appropriately or learn a new skill, </a:t>
            </a:r>
            <a:r>
              <a:rPr lang="en-US" b="0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(being </a:t>
            </a:r>
            <a:r>
              <a:rPr lang="en-US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very specific about what behavior they’re being praised </a:t>
            </a:r>
            <a:r>
              <a:rPr lang="en-US" b="0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for). </a:t>
            </a:r>
          </a:p>
          <a:p>
            <a:pPr marL="285750" indent="-285750">
              <a:buFontTx/>
              <a:buChar char="-"/>
            </a:pPr>
            <a:endParaRPr lang="en-US" b="0" i="0" u="none" strike="noStrike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4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ways to reward </a:t>
            </a:r>
            <a:r>
              <a:rPr lang="en-US" sz="24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good behavior: a 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sticker or letting them </a:t>
            </a:r>
            <a:r>
              <a:rPr lang="en-US" sz="24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play with 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favorite toy</a:t>
            </a:r>
            <a:r>
              <a:rPr lang="en-US" sz="24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4465" y="4082834"/>
            <a:ext cx="2275778" cy="24381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487" y="4238714"/>
            <a:ext cx="2282282" cy="2282282"/>
          </a:xfrm>
          <a:prstGeom prst="rect">
            <a:avLst/>
          </a:prstGeom>
        </p:spPr>
      </p:pic>
      <p:sp>
        <p:nvSpPr>
          <p:cNvPr id="7" name="Google Shape;70;p15"/>
          <p:cNvSpPr/>
          <p:nvPr/>
        </p:nvSpPr>
        <p:spPr>
          <a:xfrm>
            <a:off x="14450" y="6444575"/>
            <a:ext cx="12177550" cy="432900"/>
          </a:xfrm>
          <a:prstGeom prst="rect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60;p14"/>
          <p:cNvSpPr/>
          <p:nvPr/>
        </p:nvSpPr>
        <p:spPr>
          <a:xfrm rot="-5400000">
            <a:off x="8864506" y="3534478"/>
            <a:ext cx="2956200" cy="3794400"/>
          </a:xfrm>
          <a:prstGeom prst="rtTriangle">
            <a:avLst/>
          </a:prstGeom>
          <a:solidFill>
            <a:srgbClr val="FFCE2E"/>
          </a:solidFill>
          <a:ln w="9525" cap="flat" cmpd="sng">
            <a:solidFill>
              <a:srgbClr val="FFCE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" name="Google Shape;63;p14"/>
          <p:cNvSpPr/>
          <p:nvPr/>
        </p:nvSpPr>
        <p:spPr>
          <a:xfrm rot="10800000" flipH="1">
            <a:off x="0" y="-7866"/>
            <a:ext cx="837300" cy="2569800"/>
          </a:xfrm>
          <a:prstGeom prst="rtTriangle">
            <a:avLst/>
          </a:prstGeom>
          <a:solidFill>
            <a:srgbClr val="008753"/>
          </a:solidFill>
          <a:ln w="9525" cap="flat" cmpd="sng">
            <a:solidFill>
              <a:srgbClr val="0087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" name="Google Shape;65;p14"/>
          <p:cNvSpPr/>
          <p:nvPr/>
        </p:nvSpPr>
        <p:spPr>
          <a:xfrm rot="10800000">
            <a:off x="9090406" y="-7866"/>
            <a:ext cx="3149400" cy="5094900"/>
          </a:xfrm>
          <a:prstGeom prst="rtTriangle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8766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C43506-ABD0-D343-A3E2-27843FDCB246}"/>
              </a:ext>
            </a:extLst>
          </p:cNvPr>
          <p:cNvSpPr/>
          <p:nvPr/>
        </p:nvSpPr>
        <p:spPr>
          <a:xfrm>
            <a:off x="972702" y="42822"/>
            <a:ext cx="9102790" cy="617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Connecting </a:t>
            </a:r>
            <a:r>
              <a:rPr lang="en-US" sz="36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3600" b="1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ith </a:t>
            </a:r>
            <a:r>
              <a:rPr lang="en-US" sz="36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3600" b="1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en-US" sz="36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b="1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hild </a:t>
            </a:r>
          </a:p>
          <a:p>
            <a:endParaRPr lang="en-US" sz="2200" b="0" i="0" u="none" strike="noStrike" dirty="0" smtClean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sz="21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child </a:t>
            </a:r>
            <a:r>
              <a:rPr lang="en-US" sz="21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communicating </a:t>
            </a:r>
            <a:r>
              <a:rPr lang="en-US" sz="21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 you, even if he or she never speaks</a:t>
            </a:r>
            <a:r>
              <a:rPr lang="en-US" sz="21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1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just need </a:t>
            </a:r>
            <a:r>
              <a:rPr lang="en-US" sz="2100" b="0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learn their </a:t>
            </a:r>
            <a:r>
              <a:rPr lang="en-US" sz="21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en-US" sz="2100" b="0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100" b="0" i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00" b="1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Look </a:t>
            </a:r>
            <a:r>
              <a:rPr lang="en-US" sz="21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nonverbal </a:t>
            </a:r>
            <a:r>
              <a:rPr lang="en-US" sz="2100" b="1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cues:</a:t>
            </a:r>
            <a:r>
              <a:rPr lang="en-US" sz="21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1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sounds </a:t>
            </a:r>
            <a:r>
              <a:rPr lang="en-US" sz="21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they make, </a:t>
            </a:r>
            <a:r>
              <a:rPr lang="en-US" sz="21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facial expressions,</a:t>
            </a:r>
            <a:endParaRPr lang="en-US" sz="21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gestures </a:t>
            </a:r>
            <a:r>
              <a:rPr lang="en-US" sz="21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they use </a:t>
            </a:r>
            <a:r>
              <a:rPr lang="en-US" sz="21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21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they’re tired, hungry, or want something</a:t>
            </a:r>
            <a:r>
              <a:rPr lang="en-US" sz="21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1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00" b="1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Figure </a:t>
            </a:r>
            <a:r>
              <a:rPr lang="en-US" sz="21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out </a:t>
            </a:r>
            <a:r>
              <a:rPr lang="en-US" sz="2100" b="1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motivation of tantrum.</a:t>
            </a:r>
          </a:p>
          <a:p>
            <a:pPr marL="342900" indent="-342900">
              <a:buFontTx/>
              <a:buChar char="-"/>
            </a:pPr>
            <a:endParaRPr lang="en-US" sz="2100" b="1" i="0" u="none" strike="noStrike" dirty="0" smtClean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00" b="1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Make </a:t>
            </a:r>
            <a:r>
              <a:rPr lang="en-US" sz="21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time for </a:t>
            </a:r>
            <a:r>
              <a:rPr lang="en-US" sz="2100" b="1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fun:</a:t>
            </a:r>
            <a:r>
              <a:rPr lang="en-US" sz="21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1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Schedule </a:t>
            </a:r>
            <a:r>
              <a:rPr lang="en-US" sz="21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playtime when your child is most alert and </a:t>
            </a:r>
            <a:endParaRPr lang="en-US" sz="2100" b="0" i="0" u="none" strike="noStrike" dirty="0" smtClean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awake</a:t>
            </a:r>
            <a:r>
              <a:rPr lang="en-US" sz="21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(Figure out </a:t>
            </a:r>
            <a:r>
              <a:rPr lang="en-US" sz="2100" b="0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things </a:t>
            </a:r>
            <a:r>
              <a:rPr lang="en-US" sz="21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 make your child smile, laugh, and come </a:t>
            </a:r>
            <a:r>
              <a:rPr lang="en-US" sz="2100" b="0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</a:p>
          <a:p>
            <a:r>
              <a:rPr lang="en-US" sz="2100" b="0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of </a:t>
            </a:r>
            <a:r>
              <a:rPr lang="en-US" sz="21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her/his shell</a:t>
            </a:r>
            <a:r>
              <a:rPr lang="en-US" sz="2100" b="0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.) </a:t>
            </a:r>
          </a:p>
          <a:p>
            <a:endParaRPr lang="en-US" sz="2100" b="0" i="0" u="none" strike="noStrike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sz="21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child </a:t>
            </a:r>
            <a:r>
              <a:rPr lang="en-US" sz="21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likely </a:t>
            </a:r>
            <a:r>
              <a:rPr lang="en-US" sz="21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enjoy these activities most if they don’t seem therapeutic or educational. </a:t>
            </a:r>
            <a:r>
              <a:rPr 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100" b="0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pend </a:t>
            </a:r>
            <a:r>
              <a:rPr lang="en-US" sz="21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unpressured time with </a:t>
            </a:r>
            <a:r>
              <a:rPr lang="en-US" sz="2100" b="0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your child</a:t>
            </a:r>
            <a:endParaRPr lang="en-US" sz="2100" b="0" i="0" u="none" strike="noStrike" dirty="0" smtClean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Play </a:t>
            </a:r>
            <a:r>
              <a:rPr lang="en-US" sz="21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an essential part of learning for all children and </a:t>
            </a:r>
            <a:r>
              <a:rPr lang="en-US" sz="21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shouldn’t </a:t>
            </a:r>
            <a:r>
              <a:rPr lang="en-US" sz="21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feel like work</a:t>
            </a:r>
            <a:r>
              <a:rPr lang="en-US" sz="22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2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70;p15"/>
          <p:cNvSpPr/>
          <p:nvPr/>
        </p:nvSpPr>
        <p:spPr>
          <a:xfrm>
            <a:off x="14450" y="6444575"/>
            <a:ext cx="12177550" cy="432900"/>
          </a:xfrm>
          <a:prstGeom prst="rect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60;p14"/>
          <p:cNvSpPr/>
          <p:nvPr/>
        </p:nvSpPr>
        <p:spPr>
          <a:xfrm rot="-5400000">
            <a:off x="8864506" y="3534478"/>
            <a:ext cx="2956200" cy="3794400"/>
          </a:xfrm>
          <a:prstGeom prst="rtTriangle">
            <a:avLst/>
          </a:prstGeom>
          <a:solidFill>
            <a:srgbClr val="FFCE2E"/>
          </a:solidFill>
          <a:ln w="9525" cap="flat" cmpd="sng">
            <a:solidFill>
              <a:srgbClr val="FFCE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" name="Google Shape;63;p14"/>
          <p:cNvSpPr/>
          <p:nvPr/>
        </p:nvSpPr>
        <p:spPr>
          <a:xfrm rot="10800000" flipH="1">
            <a:off x="0" y="-7866"/>
            <a:ext cx="837300" cy="2569800"/>
          </a:xfrm>
          <a:prstGeom prst="rtTriangle">
            <a:avLst/>
          </a:prstGeom>
          <a:solidFill>
            <a:srgbClr val="008753"/>
          </a:solidFill>
          <a:ln w="9525" cap="flat" cmpd="sng">
            <a:solidFill>
              <a:srgbClr val="0087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" name="Google Shape;65;p14"/>
          <p:cNvSpPr/>
          <p:nvPr/>
        </p:nvSpPr>
        <p:spPr>
          <a:xfrm rot="10800000">
            <a:off x="9090406" y="-7866"/>
            <a:ext cx="3149400" cy="5094900"/>
          </a:xfrm>
          <a:prstGeom prst="rtTriangle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5328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A7EBF7-07E0-DB44-8E7F-AE56CEE59D64}"/>
              </a:ext>
            </a:extLst>
          </p:cNvPr>
          <p:cNvSpPr/>
          <p:nvPr/>
        </p:nvSpPr>
        <p:spPr>
          <a:xfrm>
            <a:off x="1477391" y="91783"/>
            <a:ext cx="8266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ensory Activities -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600" b="1" i="0" u="none" strike="noStrike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ensory Bins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559" y="1049162"/>
            <a:ext cx="3183763" cy="21208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676" y="3462366"/>
            <a:ext cx="1941477" cy="12943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77391" y="1115324"/>
            <a:ext cx="2639168" cy="36413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9733" y="5166453"/>
            <a:ext cx="10363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play dough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 cups plain flour, 1 cup salt, ½-1 cup cold water, 1 T oil, and 2 drops of food coloring, if desired. Combine flour, salt, water, </a:t>
            </a:r>
            <a:endParaRPr lang="en-US" sz="24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coloring and oil. Mix and knead until well formed</a:t>
            </a:r>
          </a:p>
        </p:txBody>
      </p:sp>
      <p:sp>
        <p:nvSpPr>
          <p:cNvPr id="7" name="Google Shape;70;p15"/>
          <p:cNvSpPr/>
          <p:nvPr/>
        </p:nvSpPr>
        <p:spPr>
          <a:xfrm>
            <a:off x="14450" y="6444575"/>
            <a:ext cx="12177550" cy="432900"/>
          </a:xfrm>
          <a:prstGeom prst="rect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60;p14"/>
          <p:cNvSpPr/>
          <p:nvPr/>
        </p:nvSpPr>
        <p:spPr>
          <a:xfrm rot="-5400000">
            <a:off x="8864506" y="3534478"/>
            <a:ext cx="2956200" cy="3794400"/>
          </a:xfrm>
          <a:prstGeom prst="rtTriangle">
            <a:avLst/>
          </a:prstGeom>
          <a:solidFill>
            <a:srgbClr val="FFCE2E"/>
          </a:solidFill>
          <a:ln w="9525" cap="flat" cmpd="sng">
            <a:solidFill>
              <a:srgbClr val="FFCE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" name="Google Shape;63;p14"/>
          <p:cNvSpPr/>
          <p:nvPr/>
        </p:nvSpPr>
        <p:spPr>
          <a:xfrm rot="10800000" flipH="1">
            <a:off x="0" y="-7866"/>
            <a:ext cx="837300" cy="2569800"/>
          </a:xfrm>
          <a:prstGeom prst="rtTriangle">
            <a:avLst/>
          </a:prstGeom>
          <a:solidFill>
            <a:srgbClr val="008753"/>
          </a:solidFill>
          <a:ln w="9525" cap="flat" cmpd="sng">
            <a:solidFill>
              <a:srgbClr val="0087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" name="Google Shape;65;p14"/>
          <p:cNvSpPr/>
          <p:nvPr/>
        </p:nvSpPr>
        <p:spPr>
          <a:xfrm rot="10800000">
            <a:off x="9090406" y="-7866"/>
            <a:ext cx="3149400" cy="5094900"/>
          </a:xfrm>
          <a:prstGeom prst="rtTriangle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6340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A7EBF7-07E0-DB44-8E7F-AE56CEE59D64}"/>
              </a:ext>
            </a:extLst>
          </p:cNvPr>
          <p:cNvSpPr/>
          <p:nvPr/>
        </p:nvSpPr>
        <p:spPr>
          <a:xfrm>
            <a:off x="667852" y="231738"/>
            <a:ext cx="903162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attention to your child’s sensory </a:t>
            </a:r>
            <a:r>
              <a:rPr lang="en-US" sz="2400" b="1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sensitivities: </a:t>
            </a:r>
            <a:r>
              <a:rPr lang="en-US" sz="24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Many are 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hypersensitive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0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light</a:t>
            </a:r>
            <a:r>
              <a:rPr lang="en-US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sound, touch,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etc.)</a:t>
            </a:r>
            <a:r>
              <a:rPr lang="en-US" b="0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some are 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“under-sensitive” to sensory stimuli. </a:t>
            </a:r>
            <a:r>
              <a:rPr lang="en-US" sz="24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Others are both </a:t>
            </a:r>
            <a:r>
              <a:rPr lang="en-US" b="0" i="0" u="none" strike="noStrike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(mixed).</a:t>
            </a:r>
          </a:p>
          <a:p>
            <a:pPr marL="342900" indent="-342900">
              <a:buFontTx/>
              <a:buChar char="-"/>
            </a:pPr>
            <a:r>
              <a:rPr lang="en-US" sz="2400" b="0" i="0" u="none" strike="noStrike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out </a:t>
            </a:r>
            <a:r>
              <a:rPr lang="en-US" sz="2400" b="0" i="0" u="none" strike="noStrike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sights, sounds</a:t>
            </a: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smells, movements, and tactile sensations trigger your kid’s “bad” or </a:t>
            </a:r>
            <a:r>
              <a:rPr lang="en-US" sz="2400" b="0" i="0" u="none" strike="noStrike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disruptive behaviors </a:t>
            </a:r>
            <a:r>
              <a:rPr lang="en-US" sz="24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what elicits a positive </a:t>
            </a:r>
            <a:r>
              <a:rPr lang="en-US" sz="2400" b="0" i="0" u="none" strike="noStrike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response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0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tressful</a:t>
            </a:r>
            <a:r>
              <a:rPr lang="en-US" sz="24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Uncomfortable? Calming? </a:t>
            </a:r>
            <a:r>
              <a:rPr lang="en-US" sz="2400" b="0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Enjoyable?</a:t>
            </a: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Roboto-Regular"/>
            </a:endParaRPr>
          </a:p>
          <a:p>
            <a:r>
              <a:rPr lang="en-US" sz="2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 home safety </a:t>
            </a:r>
            <a:r>
              <a:rPr lang="en-US" sz="24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zone: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Create a cozy - private space in your home where your child can relax, feel secure, and be safe. 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Roboto-Regular"/>
            </a:endParaRPr>
          </a:p>
          <a:p>
            <a:endParaRPr lang="en-US" b="0" i="0" u="none" strike="noStrike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Roboto-Regular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Roboto-Regular"/>
            </a:endParaRPr>
          </a:p>
          <a:p>
            <a:endParaRPr lang="en-US" b="0" i="0" u="none" strike="noStrike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Roboto-Regular"/>
            </a:endParaRPr>
          </a:p>
          <a:p>
            <a:r>
              <a:rPr lang="en-US" b="0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oboto-Regular"/>
              </a:rPr>
              <a:t> </a:t>
            </a:r>
            <a:endParaRPr lang="en-US" b="0" i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Roboto-Regular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96" y="4146559"/>
            <a:ext cx="3391944" cy="22657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521" y="4224226"/>
            <a:ext cx="3255885" cy="2171650"/>
          </a:xfrm>
          <a:prstGeom prst="rect">
            <a:avLst/>
          </a:prstGeom>
        </p:spPr>
      </p:pic>
      <p:sp>
        <p:nvSpPr>
          <p:cNvPr id="5" name="Google Shape;70;p15"/>
          <p:cNvSpPr/>
          <p:nvPr/>
        </p:nvSpPr>
        <p:spPr>
          <a:xfrm>
            <a:off x="14450" y="6444575"/>
            <a:ext cx="12177550" cy="432900"/>
          </a:xfrm>
          <a:prstGeom prst="rect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60;p14"/>
          <p:cNvSpPr/>
          <p:nvPr/>
        </p:nvSpPr>
        <p:spPr>
          <a:xfrm rot="-5400000">
            <a:off x="8864506" y="3534478"/>
            <a:ext cx="2956200" cy="3794400"/>
          </a:xfrm>
          <a:prstGeom prst="rtTriangle">
            <a:avLst/>
          </a:prstGeom>
          <a:solidFill>
            <a:srgbClr val="FFCE2E"/>
          </a:solidFill>
          <a:ln w="9525" cap="flat" cmpd="sng">
            <a:solidFill>
              <a:srgbClr val="FFCE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" name="Google Shape;63;p14"/>
          <p:cNvSpPr/>
          <p:nvPr/>
        </p:nvSpPr>
        <p:spPr>
          <a:xfrm rot="10800000" flipH="1">
            <a:off x="0" y="-7866"/>
            <a:ext cx="837300" cy="2569800"/>
          </a:xfrm>
          <a:prstGeom prst="rtTriangle">
            <a:avLst/>
          </a:prstGeom>
          <a:solidFill>
            <a:srgbClr val="008753"/>
          </a:solidFill>
          <a:ln w="9525" cap="flat" cmpd="sng">
            <a:solidFill>
              <a:srgbClr val="0087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" name="Google Shape;65;p14"/>
          <p:cNvSpPr/>
          <p:nvPr/>
        </p:nvSpPr>
        <p:spPr>
          <a:xfrm rot="10800000">
            <a:off x="9090406" y="-7866"/>
            <a:ext cx="3149400" cy="5094900"/>
          </a:xfrm>
          <a:prstGeom prst="rtTriangle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2008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191" y="1466587"/>
            <a:ext cx="3209856" cy="17955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3807" y="64348"/>
            <a:ext cx="76023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roviding Needed Sensory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nput </a:t>
            </a:r>
          </a:p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Through House Chores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225" y="3500678"/>
            <a:ext cx="2602372" cy="26594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413" y="1846420"/>
            <a:ext cx="2122766" cy="27547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2355" y="1536583"/>
            <a:ext cx="2293626" cy="337440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6455" y="5182898"/>
            <a:ext cx="41856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Keep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them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occupied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Teach them daily living skills</a:t>
            </a:r>
          </a:p>
        </p:txBody>
      </p:sp>
      <p:sp>
        <p:nvSpPr>
          <p:cNvPr id="8" name="Google Shape;70;p15"/>
          <p:cNvSpPr/>
          <p:nvPr/>
        </p:nvSpPr>
        <p:spPr>
          <a:xfrm>
            <a:off x="14450" y="6444575"/>
            <a:ext cx="12177550" cy="432900"/>
          </a:xfrm>
          <a:prstGeom prst="rect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60;p14"/>
          <p:cNvSpPr/>
          <p:nvPr/>
        </p:nvSpPr>
        <p:spPr>
          <a:xfrm rot="-5400000">
            <a:off x="8864506" y="3534478"/>
            <a:ext cx="2956200" cy="3794400"/>
          </a:xfrm>
          <a:prstGeom prst="rtTriangle">
            <a:avLst/>
          </a:prstGeom>
          <a:solidFill>
            <a:srgbClr val="FFCE2E"/>
          </a:solidFill>
          <a:ln w="9525" cap="flat" cmpd="sng">
            <a:solidFill>
              <a:srgbClr val="FFCE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" name="Google Shape;63;p14"/>
          <p:cNvSpPr/>
          <p:nvPr/>
        </p:nvSpPr>
        <p:spPr>
          <a:xfrm rot="10800000" flipH="1">
            <a:off x="0" y="-7866"/>
            <a:ext cx="837300" cy="2569800"/>
          </a:xfrm>
          <a:prstGeom prst="rtTriangle">
            <a:avLst/>
          </a:prstGeom>
          <a:solidFill>
            <a:srgbClr val="008753"/>
          </a:solidFill>
          <a:ln w="9525" cap="flat" cmpd="sng">
            <a:solidFill>
              <a:srgbClr val="0087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" name="Google Shape;65;p14"/>
          <p:cNvSpPr/>
          <p:nvPr/>
        </p:nvSpPr>
        <p:spPr>
          <a:xfrm rot="10800000">
            <a:off x="9090406" y="-7866"/>
            <a:ext cx="3149400" cy="5094900"/>
          </a:xfrm>
          <a:prstGeom prst="rtTriangle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5095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282224-6BD4-0545-8E59-F6561AE69B99}"/>
              </a:ext>
            </a:extLst>
          </p:cNvPr>
          <p:cNvSpPr/>
          <p:nvPr/>
        </p:nvSpPr>
        <p:spPr>
          <a:xfrm>
            <a:off x="901695" y="208676"/>
            <a:ext cx="89007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Create opportunities for movement:</a:t>
            </a:r>
          </a:p>
          <a:p>
            <a:endParaRPr lang="en-US" sz="2400" b="1" i="0" u="none" strike="noStrike" dirty="0" smtClean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elp 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improve mood and attention as well as reduce anxiety. </a:t>
            </a:r>
            <a:endParaRPr lang="en-US" sz="2400" b="0" i="0" u="none" strike="noStrike" dirty="0" smtClean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sz="24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Incorporate 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for exercise every </a:t>
            </a:r>
            <a:r>
              <a:rPr lang="en-US" sz="2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day: </a:t>
            </a:r>
            <a:r>
              <a:rPr lang="en-US" b="0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walk, bike ride, climbing </a:t>
            </a:r>
            <a:r>
              <a:rPr lang="en-US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 the </a:t>
            </a:r>
            <a:r>
              <a:rPr lang="en-US" b="0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park, etc. </a:t>
            </a:r>
          </a:p>
          <a:p>
            <a:pPr marL="285750" indent="-285750">
              <a:buFontTx/>
              <a:buChar char="-"/>
            </a:pPr>
            <a:r>
              <a:rPr lang="en-US" sz="24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it’s too cold for outdoor activities</a:t>
            </a:r>
            <a:r>
              <a:rPr lang="en-US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try bouncing on </a:t>
            </a:r>
            <a:r>
              <a:rPr lang="en-US" b="0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exercise </a:t>
            </a:r>
            <a:r>
              <a:rPr lang="en-US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ball, jumping on a trampoline, or following an exercise routine from a video or YouTube</a:t>
            </a:r>
            <a:r>
              <a:rPr lang="en-US" b="0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71" y="3541128"/>
            <a:ext cx="3240016" cy="21948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71" y="3541128"/>
            <a:ext cx="2438400" cy="21766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8647" y="3217620"/>
            <a:ext cx="1713083" cy="3080332"/>
          </a:xfrm>
          <a:prstGeom prst="rect">
            <a:avLst/>
          </a:prstGeom>
        </p:spPr>
      </p:pic>
      <p:sp>
        <p:nvSpPr>
          <p:cNvPr id="7" name="Google Shape;70;p15"/>
          <p:cNvSpPr/>
          <p:nvPr/>
        </p:nvSpPr>
        <p:spPr>
          <a:xfrm>
            <a:off x="14450" y="6444575"/>
            <a:ext cx="12177550" cy="432900"/>
          </a:xfrm>
          <a:prstGeom prst="rect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60;p14"/>
          <p:cNvSpPr/>
          <p:nvPr/>
        </p:nvSpPr>
        <p:spPr>
          <a:xfrm rot="-5400000">
            <a:off x="8864506" y="3534478"/>
            <a:ext cx="2956200" cy="3794400"/>
          </a:xfrm>
          <a:prstGeom prst="rtTriangle">
            <a:avLst/>
          </a:prstGeom>
          <a:solidFill>
            <a:srgbClr val="FFCE2E"/>
          </a:solidFill>
          <a:ln w="9525" cap="flat" cmpd="sng">
            <a:solidFill>
              <a:srgbClr val="FFCE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" name="Google Shape;63;p14"/>
          <p:cNvSpPr/>
          <p:nvPr/>
        </p:nvSpPr>
        <p:spPr>
          <a:xfrm rot="10800000" flipH="1">
            <a:off x="0" y="-7866"/>
            <a:ext cx="837300" cy="2569800"/>
          </a:xfrm>
          <a:prstGeom prst="rtTriangle">
            <a:avLst/>
          </a:prstGeom>
          <a:solidFill>
            <a:srgbClr val="008753"/>
          </a:solidFill>
          <a:ln w="9525" cap="flat" cmpd="sng">
            <a:solidFill>
              <a:srgbClr val="0087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" name="Google Shape;65;p14"/>
          <p:cNvSpPr/>
          <p:nvPr/>
        </p:nvSpPr>
        <p:spPr>
          <a:xfrm rot="10800000">
            <a:off x="9090406" y="-7866"/>
            <a:ext cx="3149400" cy="5094900"/>
          </a:xfrm>
          <a:prstGeom prst="rtTriangle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732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6605" y="13466"/>
            <a:ext cx="5149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Other Fun Activities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4155" y="4176079"/>
            <a:ext cx="4220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Hide and seek in the house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85712" y="959423"/>
            <a:ext cx="2403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Peek-a-boo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8650" y="3945246"/>
            <a:ext cx="3651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Impromptu dance party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09435" y="1190256"/>
            <a:ext cx="2391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Puppet show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1096087" y="1151323"/>
            <a:ext cx="1924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Bubbles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112" y="1458475"/>
            <a:ext cx="2265881" cy="220691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996" y="4452381"/>
            <a:ext cx="2315106" cy="18945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290" y="1607337"/>
            <a:ext cx="2443361" cy="170920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694" y="4670047"/>
            <a:ext cx="2658594" cy="165401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0609" y="1664452"/>
            <a:ext cx="2905111" cy="1685925"/>
          </a:xfrm>
          <a:prstGeom prst="rect">
            <a:avLst/>
          </a:prstGeom>
        </p:spPr>
      </p:pic>
      <p:sp>
        <p:nvSpPr>
          <p:cNvPr id="13" name="Google Shape;70;p15"/>
          <p:cNvSpPr/>
          <p:nvPr/>
        </p:nvSpPr>
        <p:spPr>
          <a:xfrm>
            <a:off x="14450" y="6444575"/>
            <a:ext cx="12177550" cy="432900"/>
          </a:xfrm>
          <a:prstGeom prst="rect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60;p14"/>
          <p:cNvSpPr/>
          <p:nvPr/>
        </p:nvSpPr>
        <p:spPr>
          <a:xfrm rot="-5400000">
            <a:off x="8864506" y="3534478"/>
            <a:ext cx="2956200" cy="3794400"/>
          </a:xfrm>
          <a:prstGeom prst="rtTriangle">
            <a:avLst/>
          </a:prstGeom>
          <a:solidFill>
            <a:srgbClr val="FFCE2E"/>
          </a:solidFill>
          <a:ln w="9525" cap="flat" cmpd="sng">
            <a:solidFill>
              <a:srgbClr val="FFCE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" name="Google Shape;63;p14"/>
          <p:cNvSpPr/>
          <p:nvPr/>
        </p:nvSpPr>
        <p:spPr>
          <a:xfrm rot="10800000" flipH="1">
            <a:off x="0" y="-7866"/>
            <a:ext cx="837300" cy="2569800"/>
          </a:xfrm>
          <a:prstGeom prst="rtTriangle">
            <a:avLst/>
          </a:prstGeom>
          <a:solidFill>
            <a:srgbClr val="008753"/>
          </a:solidFill>
          <a:ln w="9525" cap="flat" cmpd="sng">
            <a:solidFill>
              <a:srgbClr val="0087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" name="Google Shape;65;p14"/>
          <p:cNvSpPr/>
          <p:nvPr/>
        </p:nvSpPr>
        <p:spPr>
          <a:xfrm rot="10800000">
            <a:off x="9090406" y="-7866"/>
            <a:ext cx="3149400" cy="5094900"/>
          </a:xfrm>
          <a:prstGeom prst="rtTriangle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7422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50" y="2942027"/>
            <a:ext cx="3319984" cy="33199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45240" y="4344233"/>
            <a:ext cx="48033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B</a:t>
            </a:r>
            <a:r>
              <a:rPr lang="en-US" sz="6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6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sz="6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66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6600" b="1" dirty="0" smtClean="0">
                <a:solidFill>
                  <a:srgbClr val="DA2A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6600" b="1" dirty="0" smtClean="0">
                <a:solidFill>
                  <a:srgbClr val="F16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6600" b="1" dirty="0" smtClean="0">
                <a:solidFill>
                  <a:srgbClr val="E1F7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6600" b="1" dirty="0" smtClean="0">
                <a:solidFill>
                  <a:srgbClr val="FB9B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6600" b="1" dirty="0" smtClean="0">
                <a:solidFill>
                  <a:srgbClr val="18CA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6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6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11684" y="215205"/>
            <a:ext cx="750781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6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6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6600" b="1" dirty="0">
                <a:solidFill>
                  <a:srgbClr val="DA2A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 </a:t>
            </a:r>
            <a:r>
              <a:rPr lang="en-US" sz="6600" b="1" dirty="0" smtClean="0">
                <a:solidFill>
                  <a:srgbClr val="F16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6600" b="1" dirty="0" smtClean="0">
                <a:solidFill>
                  <a:srgbClr val="18CA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6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6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6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6600" b="1" dirty="0" smtClean="0">
                <a:solidFill>
                  <a:srgbClr val="FB9B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6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6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6600" b="1" dirty="0" smtClean="0">
                <a:solidFill>
                  <a:srgbClr val="EDED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Y</a:t>
            </a:r>
            <a:r>
              <a:rPr lang="en-US" sz="6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6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en-US" sz="6600" b="1" dirty="0" smtClean="0">
                <a:solidFill>
                  <a:srgbClr val="922E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6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6600" b="1" dirty="0" smtClean="0">
                <a:solidFill>
                  <a:srgbClr val="F16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6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6600" b="1" dirty="0" smtClean="0">
                <a:solidFill>
                  <a:srgbClr val="B82E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66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6600" dirty="0"/>
          </a:p>
        </p:txBody>
      </p:sp>
      <p:sp>
        <p:nvSpPr>
          <p:cNvPr id="5" name="Rectangle 4"/>
          <p:cNvSpPr/>
          <p:nvPr/>
        </p:nvSpPr>
        <p:spPr>
          <a:xfrm>
            <a:off x="5250504" y="2561934"/>
            <a:ext cx="18771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endParaRPr lang="en-US" sz="7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Google Shape;70;p15"/>
          <p:cNvSpPr/>
          <p:nvPr/>
        </p:nvSpPr>
        <p:spPr>
          <a:xfrm>
            <a:off x="14450" y="6444575"/>
            <a:ext cx="12177550" cy="432900"/>
          </a:xfrm>
          <a:prstGeom prst="rect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60;p14"/>
          <p:cNvSpPr/>
          <p:nvPr/>
        </p:nvSpPr>
        <p:spPr>
          <a:xfrm rot="-5400000">
            <a:off x="8864506" y="3534478"/>
            <a:ext cx="2956200" cy="3794400"/>
          </a:xfrm>
          <a:prstGeom prst="rtTriangle">
            <a:avLst/>
          </a:prstGeom>
          <a:solidFill>
            <a:srgbClr val="FFCE2E"/>
          </a:solidFill>
          <a:ln w="9525" cap="flat" cmpd="sng">
            <a:solidFill>
              <a:srgbClr val="FFCE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" name="Google Shape;63;p14"/>
          <p:cNvSpPr/>
          <p:nvPr/>
        </p:nvSpPr>
        <p:spPr>
          <a:xfrm rot="10800000" flipH="1">
            <a:off x="0" y="-7866"/>
            <a:ext cx="837300" cy="2569800"/>
          </a:xfrm>
          <a:prstGeom prst="rtTriangle">
            <a:avLst/>
          </a:prstGeom>
          <a:solidFill>
            <a:srgbClr val="008753"/>
          </a:solidFill>
          <a:ln w="9525" cap="flat" cmpd="sng">
            <a:solidFill>
              <a:srgbClr val="0087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" name="Google Shape;65;p14"/>
          <p:cNvSpPr/>
          <p:nvPr/>
        </p:nvSpPr>
        <p:spPr>
          <a:xfrm rot="10800000">
            <a:off x="9090406" y="-7866"/>
            <a:ext cx="3149400" cy="5094900"/>
          </a:xfrm>
          <a:prstGeom prst="rtTriangle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3408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8757" y="146938"/>
            <a:ext cx="8778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AND PREDICTABILITY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931" y="1980103"/>
            <a:ext cx="9763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All children learn best with repetition and routines. Consistent routines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0933" y="2694092"/>
            <a:ext cx="9134324" cy="381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Clr>
                <a:srgbClr val="323232"/>
              </a:buClr>
              <a:buSzPts val="1350"/>
              <a:buFont typeface="Arial" panose="020B0604020202020204" pitchFamily="34" charset="0"/>
              <a:buChar char="-"/>
            </a:pPr>
            <a:r>
              <a:rPr lang="en-US" sz="24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Comfort </a:t>
            </a:r>
            <a:r>
              <a:rPr lang="en-US" sz="2400" dirty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consistency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(patterns, rhythm)/ calm/self-regulation</a:t>
            </a:r>
          </a:p>
          <a:p>
            <a:pPr marL="342900" indent="-342900">
              <a:lnSpc>
                <a:spcPct val="107000"/>
              </a:lnSpc>
              <a:buClr>
                <a:srgbClr val="323232"/>
              </a:buClr>
              <a:buSzPts val="1350"/>
              <a:buFont typeface="Arial" panose="020B0604020202020204" pitchFamily="34" charset="0"/>
              <a:buChar char="-"/>
            </a:pPr>
            <a:r>
              <a:rPr lang="en-US" sz="2400" dirty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24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nvironment </a:t>
            </a:r>
            <a:r>
              <a:rPr lang="en-US" sz="2400" dirty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more predictable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Child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knows exactly what to expect.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Less 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anxiety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//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safe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secure and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confident).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350"/>
              <a:buFont typeface="Arial" panose="020B0604020202020204" pitchFamily="34" charset="0"/>
              <a:buChar char="-"/>
            </a:pPr>
            <a:r>
              <a:rPr lang="en-US" sz="24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Gain understanding </a:t>
            </a:r>
            <a:r>
              <a:rPr lang="en-US" sz="2400" dirty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everyday events and activities. 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350"/>
              <a:buFont typeface="Arial" panose="020B0604020202020204" pitchFamily="34" charset="0"/>
              <a:buChar char="-"/>
            </a:pPr>
            <a:r>
              <a:rPr lang="en-US" sz="2400" dirty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en-US" sz="24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nderstand </a:t>
            </a:r>
            <a:r>
              <a:rPr lang="en-US" sz="2400" dirty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expectations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(the child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knows when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“play time” and “eating time” are). </a:t>
            </a: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350"/>
              <a:buFont typeface="Arial" panose="020B0604020202020204" pitchFamily="34" charset="0"/>
              <a:buChar char="-"/>
            </a:pPr>
            <a:r>
              <a:rPr lang="en-US" sz="24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More </a:t>
            </a:r>
            <a:r>
              <a:rPr lang="en-US" sz="2400" dirty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compliant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cooperate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more and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complete activities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less transition issues).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350"/>
              <a:buFont typeface="Arial" panose="020B0604020202020204" pitchFamily="34" charset="0"/>
              <a:buChar char="-"/>
            </a:pPr>
            <a:r>
              <a:rPr lang="en-US" sz="2400" dirty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4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hildren</a:t>
            </a:r>
            <a:r>
              <a:rPr lang="en-US" sz="24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complete more tasks independently</a:t>
            </a:r>
            <a:r>
              <a:rPr lang="en-US" sz="24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07000"/>
              </a:lnSpc>
              <a:buClr>
                <a:srgbClr val="323232"/>
              </a:buClr>
              <a:buSzPts val="1350"/>
              <a:buFont typeface="Arial" panose="020B0604020202020204" pitchFamily="34" charset="0"/>
              <a:buChar char="-"/>
            </a:pPr>
            <a:r>
              <a:rPr lang="en-US" sz="2400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4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almer household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0779" y="1015854"/>
            <a:ext cx="4277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Creating Routines</a:t>
            </a:r>
            <a:endParaRPr lang="en-US" sz="3600" b="1" dirty="0"/>
          </a:p>
        </p:txBody>
      </p:sp>
      <p:sp>
        <p:nvSpPr>
          <p:cNvPr id="6" name="Google Shape;70;p15"/>
          <p:cNvSpPr/>
          <p:nvPr/>
        </p:nvSpPr>
        <p:spPr>
          <a:xfrm>
            <a:off x="14450" y="6444575"/>
            <a:ext cx="12177550" cy="432900"/>
          </a:xfrm>
          <a:prstGeom prst="rect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63;p14"/>
          <p:cNvSpPr/>
          <p:nvPr/>
        </p:nvSpPr>
        <p:spPr>
          <a:xfrm rot="10800000" flipH="1">
            <a:off x="0" y="-7866"/>
            <a:ext cx="837300" cy="2569800"/>
          </a:xfrm>
          <a:prstGeom prst="rtTriangle">
            <a:avLst/>
          </a:prstGeom>
          <a:solidFill>
            <a:srgbClr val="008753"/>
          </a:solidFill>
          <a:ln w="9525" cap="flat" cmpd="sng">
            <a:solidFill>
              <a:srgbClr val="0087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" name="Google Shape;60;p14"/>
          <p:cNvSpPr/>
          <p:nvPr/>
        </p:nvSpPr>
        <p:spPr>
          <a:xfrm rot="-5400000">
            <a:off x="8864506" y="3534478"/>
            <a:ext cx="2956200" cy="3794400"/>
          </a:xfrm>
          <a:prstGeom prst="rtTriangle">
            <a:avLst/>
          </a:prstGeom>
          <a:solidFill>
            <a:srgbClr val="FFCE2E"/>
          </a:solidFill>
          <a:ln w="9525" cap="flat" cmpd="sng">
            <a:solidFill>
              <a:srgbClr val="FFCE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" name="Google Shape;65;p14"/>
          <p:cNvSpPr/>
          <p:nvPr/>
        </p:nvSpPr>
        <p:spPr>
          <a:xfrm rot="10800000">
            <a:off x="9090406" y="-7866"/>
            <a:ext cx="3149400" cy="5094900"/>
          </a:xfrm>
          <a:prstGeom prst="rtTriangle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1446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3034" y="0"/>
            <a:ext cx="62351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Creating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Routines</a:t>
            </a:r>
          </a:p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Using Visual Supports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9195" y="1373206"/>
            <a:ext cx="10402785" cy="2540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8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Visual learners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8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Help communicate with a child with language difficulty.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(Powerful tools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communication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sz="2800" dirty="0" smtClean="0">
              <a:solidFill>
                <a:srgbClr val="32323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8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Provide support and structure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8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Visual supports can be pictures, words, objects, symbols, etc. 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4577" y="4415490"/>
            <a:ext cx="3096659" cy="1563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69" y="4415490"/>
            <a:ext cx="5277418" cy="1689270"/>
          </a:xfrm>
          <a:prstGeom prst="rect">
            <a:avLst/>
          </a:prstGeom>
        </p:spPr>
      </p:pic>
      <p:sp>
        <p:nvSpPr>
          <p:cNvPr id="6" name="Google Shape;70;p15"/>
          <p:cNvSpPr/>
          <p:nvPr/>
        </p:nvSpPr>
        <p:spPr>
          <a:xfrm>
            <a:off x="14450" y="6444575"/>
            <a:ext cx="12177550" cy="432900"/>
          </a:xfrm>
          <a:prstGeom prst="rect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60;p14"/>
          <p:cNvSpPr/>
          <p:nvPr/>
        </p:nvSpPr>
        <p:spPr>
          <a:xfrm rot="-5400000">
            <a:off x="8864506" y="3534478"/>
            <a:ext cx="2956200" cy="3794400"/>
          </a:xfrm>
          <a:prstGeom prst="rtTriangle">
            <a:avLst/>
          </a:prstGeom>
          <a:solidFill>
            <a:srgbClr val="FFCE2E"/>
          </a:solidFill>
          <a:ln w="9525" cap="flat" cmpd="sng">
            <a:solidFill>
              <a:srgbClr val="FFCE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" name="Google Shape;65;p14"/>
          <p:cNvSpPr/>
          <p:nvPr/>
        </p:nvSpPr>
        <p:spPr>
          <a:xfrm rot="10800000">
            <a:off x="9090406" y="-7866"/>
            <a:ext cx="3149400" cy="5094900"/>
          </a:xfrm>
          <a:prstGeom prst="rtTriangle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" name="Google Shape;63;p14"/>
          <p:cNvSpPr/>
          <p:nvPr/>
        </p:nvSpPr>
        <p:spPr>
          <a:xfrm rot="10800000" flipH="1">
            <a:off x="0" y="-7866"/>
            <a:ext cx="837300" cy="2569800"/>
          </a:xfrm>
          <a:prstGeom prst="rtTriangle">
            <a:avLst/>
          </a:prstGeom>
          <a:solidFill>
            <a:srgbClr val="008753"/>
          </a:solidFill>
          <a:ln w="9525" cap="flat" cmpd="sng">
            <a:solidFill>
              <a:srgbClr val="0087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8006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254" y="67550"/>
            <a:ext cx="524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Home Visual Schedule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1242" y="1069705"/>
            <a:ext cx="660610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Provides a sequence of activities that</a:t>
            </a:r>
          </a:p>
          <a:p>
            <a:r>
              <a:rPr lang="en-US" sz="2600" dirty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shows the child what’s going to </a:t>
            </a:r>
            <a:r>
              <a:rPr lang="en-US" sz="2600" dirty="0" smtClean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happen</a:t>
            </a:r>
          </a:p>
          <a:p>
            <a:r>
              <a:rPr lang="en-US" sz="26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throughout the day or within a task or</a:t>
            </a:r>
          </a:p>
          <a:p>
            <a:r>
              <a:rPr lang="en-US" sz="26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activity.</a:t>
            </a:r>
          </a:p>
          <a:p>
            <a:r>
              <a:rPr lang="en-US" sz="2600" dirty="0" smtClean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 visuals schedule/routine is used to</a:t>
            </a:r>
          </a:p>
          <a:p>
            <a:r>
              <a:rPr lang="en-US" sz="26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break down a large activity into smaller</a:t>
            </a:r>
          </a:p>
          <a:p>
            <a:r>
              <a:rPr lang="en-US" sz="26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more manageable steps. </a:t>
            </a:r>
            <a:endParaRPr lang="en-US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301" y="4327078"/>
            <a:ext cx="5296709" cy="175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173" y="390715"/>
            <a:ext cx="1528028" cy="5830096"/>
          </a:xfrm>
          <a:prstGeom prst="rect">
            <a:avLst/>
          </a:prstGeom>
        </p:spPr>
      </p:pic>
      <p:sp>
        <p:nvSpPr>
          <p:cNvPr id="8" name="Google Shape;70;p15"/>
          <p:cNvSpPr/>
          <p:nvPr/>
        </p:nvSpPr>
        <p:spPr>
          <a:xfrm>
            <a:off x="14450" y="6444575"/>
            <a:ext cx="12177550" cy="432900"/>
          </a:xfrm>
          <a:prstGeom prst="rect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60;p14"/>
          <p:cNvSpPr/>
          <p:nvPr/>
        </p:nvSpPr>
        <p:spPr>
          <a:xfrm rot="-5400000">
            <a:off x="8864506" y="3534478"/>
            <a:ext cx="2956200" cy="3794400"/>
          </a:xfrm>
          <a:prstGeom prst="rtTriangle">
            <a:avLst/>
          </a:prstGeom>
          <a:solidFill>
            <a:srgbClr val="FFCE2E"/>
          </a:solidFill>
          <a:ln w="9525" cap="flat" cmpd="sng">
            <a:solidFill>
              <a:srgbClr val="FFCE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" name="Google Shape;65;p14"/>
          <p:cNvSpPr/>
          <p:nvPr/>
        </p:nvSpPr>
        <p:spPr>
          <a:xfrm rot="10800000">
            <a:off x="9090406" y="-7866"/>
            <a:ext cx="3149400" cy="5094900"/>
          </a:xfrm>
          <a:prstGeom prst="rtTriangle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" name="Google Shape;63;p14"/>
          <p:cNvSpPr/>
          <p:nvPr/>
        </p:nvSpPr>
        <p:spPr>
          <a:xfrm rot="10800000" flipH="1">
            <a:off x="0" y="-7866"/>
            <a:ext cx="837300" cy="2569800"/>
          </a:xfrm>
          <a:prstGeom prst="rtTriangle">
            <a:avLst/>
          </a:prstGeom>
          <a:solidFill>
            <a:srgbClr val="008753"/>
          </a:solidFill>
          <a:ln w="9525" cap="flat" cmpd="sng">
            <a:solidFill>
              <a:srgbClr val="0087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4453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5203" y="36441"/>
            <a:ext cx="7089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Change / Special Activity Card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15" y="2678474"/>
            <a:ext cx="8743950" cy="2328521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 rot="2047425">
            <a:off x="6322828" y="1513960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6200000">
            <a:off x="5548227" y="5171029"/>
            <a:ext cx="476495" cy="32501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18804" y="5571783"/>
            <a:ext cx="6142617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the change is already planned, place the card instead of the activity that you had initially planned   </a:t>
            </a:r>
            <a:endParaRPr lang="en-US" b="1" dirty="0">
              <a:solidFill>
                <a:srgbClr val="32323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05067" y="835900"/>
            <a:ext cx="2941793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the change is unexpected, place card on top of the picture you need to change</a:t>
            </a:r>
            <a:endParaRPr lang="en-US" b="1" dirty="0">
              <a:solidFill>
                <a:srgbClr val="32323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93866">
            <a:off x="5138927" y="2511014"/>
            <a:ext cx="1902372" cy="2036892"/>
          </a:xfrm>
          <a:prstGeom prst="rect">
            <a:avLst/>
          </a:prstGeom>
        </p:spPr>
      </p:pic>
      <p:sp>
        <p:nvSpPr>
          <p:cNvPr id="12" name="Google Shape;63;p14"/>
          <p:cNvSpPr/>
          <p:nvPr/>
        </p:nvSpPr>
        <p:spPr>
          <a:xfrm rot="10800000" flipH="1">
            <a:off x="0" y="-7866"/>
            <a:ext cx="837300" cy="2569800"/>
          </a:xfrm>
          <a:prstGeom prst="rtTriangle">
            <a:avLst/>
          </a:prstGeom>
          <a:solidFill>
            <a:srgbClr val="008753"/>
          </a:solidFill>
          <a:ln w="9525" cap="flat" cmpd="sng">
            <a:solidFill>
              <a:srgbClr val="0087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" name="Google Shape;70;p15"/>
          <p:cNvSpPr/>
          <p:nvPr/>
        </p:nvSpPr>
        <p:spPr>
          <a:xfrm>
            <a:off x="14450" y="6444575"/>
            <a:ext cx="12177550" cy="432900"/>
          </a:xfrm>
          <a:prstGeom prst="rect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60;p14"/>
          <p:cNvSpPr/>
          <p:nvPr/>
        </p:nvSpPr>
        <p:spPr>
          <a:xfrm rot="-5400000">
            <a:off x="8864506" y="3534478"/>
            <a:ext cx="2956200" cy="3794400"/>
          </a:xfrm>
          <a:prstGeom prst="rtTriangle">
            <a:avLst/>
          </a:prstGeom>
          <a:solidFill>
            <a:srgbClr val="FFCE2E"/>
          </a:solidFill>
          <a:ln w="9525" cap="flat" cmpd="sng">
            <a:solidFill>
              <a:srgbClr val="FFCE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" name="Google Shape;65;p14"/>
          <p:cNvSpPr/>
          <p:nvPr/>
        </p:nvSpPr>
        <p:spPr>
          <a:xfrm rot="10800000">
            <a:off x="9090406" y="-7866"/>
            <a:ext cx="3149400" cy="5094900"/>
          </a:xfrm>
          <a:prstGeom prst="rtTriangle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6859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8097" y="14693"/>
            <a:ext cx="7279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Visual Timer and Finished Bin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8650" y="1019330"/>
            <a:ext cx="9504905" cy="2478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Help with transitions</a:t>
            </a:r>
            <a:r>
              <a:rPr lang="en-US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(playing with favorite toys or items).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Child learns to put away and move on to next activity.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Use along with the timer to let your child know how long they have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with toy or item. When timer beeps help child </a:t>
            </a:r>
            <a:r>
              <a:rPr lang="en-US" sz="2400" dirty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place item into </a:t>
            </a:r>
            <a:r>
              <a:rPr lang="en-US" sz="24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bin </a:t>
            </a:r>
            <a:r>
              <a:rPr lang="en-US" sz="2400" dirty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while saying “playing is finished</a:t>
            </a:r>
            <a:r>
              <a:rPr lang="en-US" sz="24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lang="en-US" sz="2400" dirty="0">
              <a:solidFill>
                <a:srgbClr val="32323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8" y="3942884"/>
            <a:ext cx="2449603" cy="25523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733972">
            <a:off x="5710939" y="3141256"/>
            <a:ext cx="1104900" cy="957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9878" y="4167435"/>
            <a:ext cx="3133725" cy="2228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46947" flipH="1">
            <a:off x="6619935" y="3491971"/>
            <a:ext cx="314566" cy="980588"/>
          </a:xfrm>
          <a:prstGeom prst="rect">
            <a:avLst/>
          </a:prstGeom>
        </p:spPr>
      </p:pic>
      <p:sp>
        <p:nvSpPr>
          <p:cNvPr id="9" name="Google Shape;70;p15"/>
          <p:cNvSpPr/>
          <p:nvPr/>
        </p:nvSpPr>
        <p:spPr>
          <a:xfrm>
            <a:off x="14450" y="6444575"/>
            <a:ext cx="12177550" cy="432900"/>
          </a:xfrm>
          <a:prstGeom prst="rect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60;p14"/>
          <p:cNvSpPr/>
          <p:nvPr/>
        </p:nvSpPr>
        <p:spPr>
          <a:xfrm rot="-5400000">
            <a:off x="8864506" y="3534478"/>
            <a:ext cx="2956200" cy="3794400"/>
          </a:xfrm>
          <a:prstGeom prst="rtTriangle">
            <a:avLst/>
          </a:prstGeom>
          <a:solidFill>
            <a:srgbClr val="FFCE2E"/>
          </a:solidFill>
          <a:ln w="9525" cap="flat" cmpd="sng">
            <a:solidFill>
              <a:srgbClr val="FFCE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" name="Google Shape;65;p14"/>
          <p:cNvSpPr/>
          <p:nvPr/>
        </p:nvSpPr>
        <p:spPr>
          <a:xfrm rot="10800000">
            <a:off x="9090406" y="-7866"/>
            <a:ext cx="3149400" cy="5094900"/>
          </a:xfrm>
          <a:prstGeom prst="rtTriangle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" name="Google Shape;63;p14"/>
          <p:cNvSpPr/>
          <p:nvPr/>
        </p:nvSpPr>
        <p:spPr>
          <a:xfrm rot="10800000" flipH="1">
            <a:off x="0" y="-7866"/>
            <a:ext cx="837300" cy="2569800"/>
          </a:xfrm>
          <a:prstGeom prst="rtTriangle">
            <a:avLst/>
          </a:prstGeom>
          <a:solidFill>
            <a:srgbClr val="008753"/>
          </a:solidFill>
          <a:ln w="9525" cap="flat" cmpd="sng">
            <a:solidFill>
              <a:srgbClr val="0087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2365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4347" y="71781"/>
            <a:ext cx="8372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Visual Count Down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8650" y="4494121"/>
            <a:ext cx="9504905" cy="1775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  Signals end of an activity and time to move onto next one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4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Differs from timer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that with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visual countdown the period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time is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 precise but can be manipulated depending on the circumstances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838" y="796785"/>
            <a:ext cx="4283952" cy="3064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140" y="1037480"/>
            <a:ext cx="920721" cy="26802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87140" y="1458425"/>
            <a:ext cx="219467" cy="18435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45363" y="1458425"/>
            <a:ext cx="262498" cy="18435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7355" y="3764080"/>
            <a:ext cx="9525" cy="9525"/>
          </a:xfrm>
          <a:prstGeom prst="rect">
            <a:avLst/>
          </a:prstGeom>
        </p:spPr>
      </p:pic>
      <p:sp>
        <p:nvSpPr>
          <p:cNvPr id="14" name="Minus 13"/>
          <p:cNvSpPr/>
          <p:nvPr/>
        </p:nvSpPr>
        <p:spPr>
          <a:xfrm>
            <a:off x="5824791" y="1613007"/>
            <a:ext cx="914400" cy="372755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5852347" y="2007277"/>
            <a:ext cx="914400" cy="372755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>
            <a:off x="5852347" y="2362003"/>
            <a:ext cx="914400" cy="372755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>
            <a:off x="5809126" y="2734758"/>
            <a:ext cx="914400" cy="372755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8695" y="971907"/>
            <a:ext cx="920721" cy="268026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208695" y="1392852"/>
            <a:ext cx="219467" cy="18435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866918" y="1392852"/>
            <a:ext cx="262498" cy="18435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20"/>
          <p:cNvSpPr/>
          <p:nvPr/>
        </p:nvSpPr>
        <p:spPr>
          <a:xfrm>
            <a:off x="7246346" y="1547434"/>
            <a:ext cx="914400" cy="372755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inus 21"/>
          <p:cNvSpPr/>
          <p:nvPr/>
        </p:nvSpPr>
        <p:spPr>
          <a:xfrm>
            <a:off x="7230681" y="2669185"/>
            <a:ext cx="914400" cy="372755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410872" y="1392852"/>
            <a:ext cx="473336" cy="11118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031" y="1004178"/>
            <a:ext cx="920721" cy="268026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8633206" y="1392853"/>
            <a:ext cx="914400" cy="18435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29200" y="1240938"/>
            <a:ext cx="43554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visual count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down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represent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approximate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intervals of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time.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includes numbers in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descending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order which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individually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removed as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passes.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Google Shape;63;p14"/>
          <p:cNvSpPr/>
          <p:nvPr/>
        </p:nvSpPr>
        <p:spPr>
          <a:xfrm rot="10800000" flipH="1">
            <a:off x="0" y="-7866"/>
            <a:ext cx="837300" cy="2569800"/>
          </a:xfrm>
          <a:prstGeom prst="rtTriangle">
            <a:avLst/>
          </a:prstGeom>
          <a:solidFill>
            <a:srgbClr val="008753"/>
          </a:solidFill>
          <a:ln w="9525" cap="flat" cmpd="sng">
            <a:solidFill>
              <a:srgbClr val="0087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" name="Google Shape;70;p15"/>
          <p:cNvSpPr/>
          <p:nvPr/>
        </p:nvSpPr>
        <p:spPr>
          <a:xfrm>
            <a:off x="14450" y="6444575"/>
            <a:ext cx="12177550" cy="432900"/>
          </a:xfrm>
          <a:prstGeom prst="rect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60;p14"/>
          <p:cNvSpPr/>
          <p:nvPr/>
        </p:nvSpPr>
        <p:spPr>
          <a:xfrm rot="-5400000">
            <a:off x="8864506" y="3534478"/>
            <a:ext cx="2956200" cy="3794400"/>
          </a:xfrm>
          <a:prstGeom prst="rtTriangle">
            <a:avLst/>
          </a:prstGeom>
          <a:solidFill>
            <a:srgbClr val="FFCE2E"/>
          </a:solidFill>
          <a:ln w="9525" cap="flat" cmpd="sng">
            <a:solidFill>
              <a:srgbClr val="FFCE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" name="Google Shape;65;p14"/>
          <p:cNvSpPr/>
          <p:nvPr/>
        </p:nvSpPr>
        <p:spPr>
          <a:xfrm rot="10800000">
            <a:off x="9195274" y="-7866"/>
            <a:ext cx="3044531" cy="5094900"/>
          </a:xfrm>
          <a:prstGeom prst="rtTriangle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7863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409" y="1657884"/>
            <a:ext cx="5630979" cy="389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6972" y="2048779"/>
            <a:ext cx="436998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Help children engage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a less preferred 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when they see they will get to do something they enjoy afterward.</a:t>
            </a:r>
          </a:p>
          <a:p>
            <a:endParaRPr lang="en-US" sz="2700" dirty="0" smtClean="0"/>
          </a:p>
          <a:p>
            <a:r>
              <a:rPr lang="en-US" sz="2700" dirty="0" smtClean="0"/>
              <a:t>  </a:t>
            </a:r>
            <a:endParaRPr lang="en-US" sz="2700" dirty="0"/>
          </a:p>
        </p:txBody>
      </p:sp>
      <p:sp>
        <p:nvSpPr>
          <p:cNvPr id="2" name="TextBox 1"/>
          <p:cNvSpPr txBox="1"/>
          <p:nvPr/>
        </p:nvSpPr>
        <p:spPr>
          <a:xfrm>
            <a:off x="2693581" y="295520"/>
            <a:ext cx="5239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First – Then Board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70;p15"/>
          <p:cNvSpPr/>
          <p:nvPr/>
        </p:nvSpPr>
        <p:spPr>
          <a:xfrm>
            <a:off x="14450" y="6444575"/>
            <a:ext cx="12177550" cy="432900"/>
          </a:xfrm>
          <a:prstGeom prst="rect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60;p14"/>
          <p:cNvSpPr/>
          <p:nvPr/>
        </p:nvSpPr>
        <p:spPr>
          <a:xfrm rot="-5400000">
            <a:off x="8864506" y="3534478"/>
            <a:ext cx="2956200" cy="3794400"/>
          </a:xfrm>
          <a:prstGeom prst="rtTriangle">
            <a:avLst/>
          </a:prstGeom>
          <a:solidFill>
            <a:srgbClr val="FFCE2E"/>
          </a:solidFill>
          <a:ln w="9525" cap="flat" cmpd="sng">
            <a:solidFill>
              <a:srgbClr val="FFCE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" name="Google Shape;63;p14"/>
          <p:cNvSpPr/>
          <p:nvPr/>
        </p:nvSpPr>
        <p:spPr>
          <a:xfrm rot="10800000" flipH="1">
            <a:off x="0" y="-7866"/>
            <a:ext cx="837300" cy="2569800"/>
          </a:xfrm>
          <a:prstGeom prst="rtTriangle">
            <a:avLst/>
          </a:prstGeom>
          <a:solidFill>
            <a:srgbClr val="008753"/>
          </a:solidFill>
          <a:ln w="9525" cap="flat" cmpd="sng">
            <a:solidFill>
              <a:srgbClr val="0087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" name="Google Shape;65;p14"/>
          <p:cNvSpPr/>
          <p:nvPr/>
        </p:nvSpPr>
        <p:spPr>
          <a:xfrm rot="10800000">
            <a:off x="9090406" y="-7866"/>
            <a:ext cx="3149400" cy="5094900"/>
          </a:xfrm>
          <a:prstGeom prst="rtTriangle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391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68905" y="290857"/>
            <a:ext cx="5471943" cy="74964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First-Then Boards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2968" y="1555335"/>
            <a:ext cx="3982663" cy="24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312" y="2285999"/>
            <a:ext cx="4684096" cy="336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Google Shape;70;p15"/>
          <p:cNvSpPr/>
          <p:nvPr/>
        </p:nvSpPr>
        <p:spPr>
          <a:xfrm>
            <a:off x="14450" y="6444575"/>
            <a:ext cx="12177550" cy="432900"/>
          </a:xfrm>
          <a:prstGeom prst="rect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60;p14"/>
          <p:cNvSpPr/>
          <p:nvPr/>
        </p:nvSpPr>
        <p:spPr>
          <a:xfrm rot="-5400000">
            <a:off x="8864506" y="3534478"/>
            <a:ext cx="2956200" cy="3794400"/>
          </a:xfrm>
          <a:prstGeom prst="rtTriangle">
            <a:avLst/>
          </a:prstGeom>
          <a:solidFill>
            <a:srgbClr val="FFCE2E"/>
          </a:solidFill>
          <a:ln w="9525" cap="flat" cmpd="sng">
            <a:solidFill>
              <a:srgbClr val="FFCE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" name="Google Shape;63;p14"/>
          <p:cNvSpPr/>
          <p:nvPr/>
        </p:nvSpPr>
        <p:spPr>
          <a:xfrm rot="10800000" flipH="1">
            <a:off x="0" y="-7866"/>
            <a:ext cx="837300" cy="2569800"/>
          </a:xfrm>
          <a:prstGeom prst="rtTriangle">
            <a:avLst/>
          </a:prstGeom>
          <a:solidFill>
            <a:srgbClr val="008753"/>
          </a:solidFill>
          <a:ln w="9525" cap="flat" cmpd="sng">
            <a:solidFill>
              <a:srgbClr val="0087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" name="Google Shape;65;p14"/>
          <p:cNvSpPr/>
          <p:nvPr/>
        </p:nvSpPr>
        <p:spPr>
          <a:xfrm rot="10800000">
            <a:off x="9090406" y="-7866"/>
            <a:ext cx="3149400" cy="5094900"/>
          </a:xfrm>
          <a:prstGeom prst="rtTriangle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978162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1193</TotalTime>
  <Words>967</Words>
  <Application>Microsoft Office PowerPoint</Application>
  <PresentationFormat>Widescreen</PresentationFormat>
  <Paragraphs>127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Roboto-Regular</vt:lpstr>
      <vt:lpstr>Times New Roman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First-Then Boards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Villa</dc:creator>
  <cp:lastModifiedBy>Laura Villa</cp:lastModifiedBy>
  <cp:revision>106</cp:revision>
  <dcterms:created xsi:type="dcterms:W3CDTF">2021-09-28T16:40:23Z</dcterms:created>
  <dcterms:modified xsi:type="dcterms:W3CDTF">2023-10-29T18:47:40Z</dcterms:modified>
</cp:coreProperties>
</file>